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llanmörkt format 1 - Dekorfär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64AEF2-2184-A175-2F0F-232FE7DFB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F4476F1-963D-71D9-38EC-6F93625A4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45EC8B-F288-A5A9-8641-BD37FE1A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8A3B38-F432-0AB9-2EE4-C9577DCF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A31BD6-D64B-8BE6-95D0-9323C074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517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8F8CDD-4B55-4F48-8C55-3618F3A31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1822998-8851-B2C3-793D-727EF29F8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FB49E6-8AEE-2CA1-133E-DAEFE45E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DBCD34-0B3A-0074-693B-D46A4240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DA8575-2BBF-0AFD-9818-D056CF7E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472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6A0A7ED-A379-D21A-0506-92D43091E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47492D7-D359-5C94-37E2-C8BBB3C47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445CBA-A208-E64B-9E4A-3A865457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2FE6266-816F-45E9-11EC-4591B8BE8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B66BAD-CFBF-0C6E-39D7-915E5FE1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36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96C30B-DD5F-4652-7AA2-A7F9E220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4C1FA0-57E9-A142-2D0D-9B1A4DB7A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A4CB90-7939-ACC4-39BA-C50EDB67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6E5CC7-109F-C69C-AECC-1F17CBC4A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37423D-560C-35AD-DD0B-FFE0870D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21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A15D2-ED52-ACF0-9BBA-5CA0E285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4AE15CE-A51E-DD69-A5D9-8AA683CBE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FA1E9D-DFF7-C2BC-0ED0-39C78446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1BD7EF-D52D-5214-DDC7-22EEAA1EC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FB99D5-FFFD-5F39-DAAB-0975C6C22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25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B3F077-E275-B5F1-F0C0-270CD6FA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748342-6C57-F8E6-3209-8984B65F0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BE6EB1-7D28-DF1E-FF1B-BB47449C4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1504B0-A1B9-2DD7-C958-FCCB23CB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492B3A-21D0-3EAD-E5B4-29F5A1AC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39F3A1-929F-7F28-4B58-72841FD5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902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D3C7FC-4509-CF10-ABDA-A2F2FD40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8C0D89-D0E9-90E9-5A96-CCFC1D542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C99EB94-D63A-B1AD-C0F6-BF56016A7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2395A66-843D-0AF5-E1E2-593FCDE6D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15A2FBD-3F43-BEFF-E0CD-D4C7A224C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54A9114-6B90-8970-74D0-075F7B8FD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09FC453-F858-94B7-0C1A-119FFB15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281CF37-470A-E75E-D4D3-332FC848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98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ADC6C9-97EC-6A13-A78E-1FCCE8D66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8BC730A-CC76-55D0-A52E-22D2F569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811682-67EA-6206-9153-025EC62BB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BC50F7-5B19-DD55-6247-51C30054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821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CA50AA6-8B64-3FF9-EB89-32C5B6BB6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619C584-2465-0B40-DB87-A945A913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549E661-E98C-274A-1C54-506333A8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27B639-531D-0257-DEB1-F23F966D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9D762D-0B2B-B49D-A86C-4097E4505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2AC915-CBAE-9B59-8C5F-74EBB022F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074294-CAE3-7147-3DF3-F3A28041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B7320B5-9654-AA8C-4C6C-2AD1501D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B94DDD-1D53-C7D8-3418-E99364186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852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938DB1-9170-55DD-86A0-C75B06248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F3830CE-E45E-CB3A-3FBF-2EA275712E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EDF95B-BD1C-6EA8-4E4F-286EB9AEE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80A012-142B-9407-647B-5567094D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83C68E-6185-2566-1F1F-552DFF36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72F787-043C-0ACF-DBDE-564E3146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25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04AA50-E16D-3D08-2C62-E1ADEA7CE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23E31C-2836-8E11-9B43-0604B86D3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D9FEB2-E77D-47CE-072F-F5E0F133E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C636E-5A0B-4FFA-80D8-09B5C772B7A8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EB7835-A9BB-0DD4-AFB1-0C803AB1F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B31B95-C497-856C-046C-743316BEE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E2388-7D89-4C6D-87E5-E2DE244B3C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445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uriosum.umu.se/domteatern/filmer/planetarievisning/" TargetMode="External"/><Relationship Id="rId13" Type="http://schemas.openxmlformats.org/officeDocument/2006/relationships/hyperlink" Target="https://www.curiosum.umu.se/domteatern/filmer/we-are-stars/" TargetMode="External"/><Relationship Id="rId3" Type="http://schemas.openxmlformats.org/officeDocument/2006/relationships/hyperlink" Target="https://www.curiosum.umu.se/domteatern/filmer/dinosaurier_en_berattelse_om_overlevnad/" TargetMode="External"/><Relationship Id="rId7" Type="http://schemas.openxmlformats.org/officeDocument/2006/relationships/hyperlink" Target="https://www.curiosum.umu.se/domteatern/filmer/making-magic/" TargetMode="External"/><Relationship Id="rId12" Type="http://schemas.openxmlformats.org/officeDocument/2006/relationships/hyperlink" Target="https://www.curiosum.umu.se/domteatern/filmer/vart-energirika-universum/" TargetMode="External"/><Relationship Id="rId2" Type="http://schemas.openxmlformats.org/officeDocument/2006/relationships/hyperlink" Target="https://www.curiosum.umu.se/domteatern/filmer/chemistry-of-lif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uriosum.umu.se/domteatern/filmer/lucia/" TargetMode="External"/><Relationship Id="rId11" Type="http://schemas.openxmlformats.org/officeDocument/2006/relationships/hyperlink" Target="https://www.curiosum.umu.se/domteatern/filmer/universums-morka-hemlighet/" TargetMode="External"/><Relationship Id="rId5" Type="http://schemas.openxmlformats.org/officeDocument/2006/relationships/hyperlink" Target="https://www.curiosum.umu.se/domteatern/filmer/korallrevens_varld/" TargetMode="External"/><Relationship Id="rId10" Type="http://schemas.openxmlformats.org/officeDocument/2006/relationships/hyperlink" Target="https://www.curiosum.umu.se/domteatern/filmer/stor/" TargetMode="External"/><Relationship Id="rId4" Type="http://schemas.openxmlformats.org/officeDocument/2006/relationships/hyperlink" Target="https://www.curiosum.umu.se/domteatern/filmer/jorden-mot-universum/" TargetMode="External"/><Relationship Id="rId9" Type="http://schemas.openxmlformats.org/officeDocument/2006/relationships/hyperlink" Target="https://www.curiosum.umu.se/domteatern/filmer/solen-ar-en-levande-stjar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E00F348A-284C-A7ED-1BEC-C8FC143DF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475909"/>
              </p:ext>
            </p:extLst>
          </p:nvPr>
        </p:nvGraphicFramePr>
        <p:xfrm>
          <a:off x="1735674" y="491066"/>
          <a:ext cx="7791128" cy="598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1128">
                  <a:extLst>
                    <a:ext uri="{9D8B030D-6E8A-4147-A177-3AD203B41FA5}">
                      <a16:colId xmlns:a16="http://schemas.microsoft.com/office/drawing/2014/main" val="3731986272"/>
                    </a:ext>
                  </a:extLst>
                </a:gridCol>
              </a:tblGrid>
              <a:tr h="598594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>
                          <a:solidFill>
                            <a:schemeClr val="tx1"/>
                          </a:solidFill>
                          <a:latin typeface="HelveticaNeueLT Pro 57 Cn" panose="020B0706030502020204" pitchFamily="34" charset="0"/>
                        </a:rPr>
                        <a:t>I domteatern: Vilken film eller visning passar dig/ er bäst?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310842"/>
                  </a:ext>
                </a:extLst>
              </a:tr>
            </a:tbl>
          </a:graphicData>
        </a:graphic>
      </p:graphicFrame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59CC931B-4410-2E39-AB3E-F85404D5C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843748"/>
              </p:ext>
            </p:extLst>
          </p:nvPr>
        </p:nvGraphicFramePr>
        <p:xfrm>
          <a:off x="1735673" y="1396688"/>
          <a:ext cx="7791129" cy="42421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92000">
                  <a:extLst>
                    <a:ext uri="{9D8B030D-6E8A-4147-A177-3AD203B41FA5}">
                      <a16:colId xmlns:a16="http://schemas.microsoft.com/office/drawing/2014/main" val="973825590"/>
                    </a:ext>
                  </a:extLst>
                </a:gridCol>
                <a:gridCol w="849872">
                  <a:extLst>
                    <a:ext uri="{9D8B030D-6E8A-4147-A177-3AD203B41FA5}">
                      <a16:colId xmlns:a16="http://schemas.microsoft.com/office/drawing/2014/main" val="1888483379"/>
                    </a:ext>
                  </a:extLst>
                </a:gridCol>
                <a:gridCol w="857008">
                  <a:extLst>
                    <a:ext uri="{9D8B030D-6E8A-4147-A177-3AD203B41FA5}">
                      <a16:colId xmlns:a16="http://schemas.microsoft.com/office/drawing/2014/main" val="105650815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692685787"/>
                    </a:ext>
                  </a:extLst>
                </a:gridCol>
                <a:gridCol w="867040">
                  <a:extLst>
                    <a:ext uri="{9D8B030D-6E8A-4147-A177-3AD203B41FA5}">
                      <a16:colId xmlns:a16="http://schemas.microsoft.com/office/drawing/2014/main" val="605747437"/>
                    </a:ext>
                  </a:extLst>
                </a:gridCol>
                <a:gridCol w="856529">
                  <a:extLst>
                    <a:ext uri="{9D8B030D-6E8A-4147-A177-3AD203B41FA5}">
                      <a16:colId xmlns:a16="http://schemas.microsoft.com/office/drawing/2014/main" val="2049880608"/>
                    </a:ext>
                  </a:extLst>
                </a:gridCol>
              </a:tblGrid>
              <a:tr h="273833">
                <a:tc rowSpan="2">
                  <a:txBody>
                    <a:bodyPr/>
                    <a:lstStyle/>
                    <a:p>
                      <a:endParaRPr lang="sv-SE" sz="1200" b="0" i="0" baseline="0" dirty="0">
                        <a:latin typeface="HelveticaNeueLT Pro 57 Cn" panose="020B0706030502020204" pitchFamily="34" charset="0"/>
                      </a:endParaRPr>
                    </a:p>
                    <a:p>
                      <a:b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</a:br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Film- eller planetarievisning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Ålder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sv-SE" sz="1400" b="0" i="0" baseline="0" dirty="0">
                          <a:latin typeface="HelveticaNeueLT Pro 57 Cn" panose="020B0706030502020204" pitchFamily="34" charset="0"/>
                        </a:rPr>
                        <a:t>Åldersgräns/ målgrupp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1400" b="0" i="0" baseline="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1400" b="0" i="0" baseline="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1400" b="0" i="0" baseline="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956647"/>
                  </a:ext>
                </a:extLst>
              </a:tr>
              <a:tr h="365111">
                <a:tc vMerge="1">
                  <a:txBody>
                    <a:bodyPr/>
                    <a:lstStyle/>
                    <a:p>
                      <a:r>
                        <a:rPr lang="sv-SE" sz="1400" b="0" i="0" baseline="0" dirty="0">
                          <a:latin typeface="HelveticaNeueLT Pro 57 Cn" panose="020B0706030502020204" pitchFamily="34" charset="0"/>
                        </a:rPr>
                        <a:t>Film- och planetarievisningar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5-6 år*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7-9 år*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i="0" baseline="0" dirty="0">
                          <a:latin typeface="HelveticaNeueLT Pro 57 Cn" panose="020B0706030502020204" pitchFamily="34" charset="0"/>
                        </a:rPr>
                        <a:t>10-12 år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HelveticaNeueLT Pro 57 Cn" panose="020B0706030502020204" pitchFamily="34" charset="0"/>
                          <a:ea typeface="+mn-ea"/>
                          <a:cs typeface="+mn-cs"/>
                        </a:rPr>
                        <a:t>13-15 år</a:t>
                      </a:r>
                      <a:endParaRPr lang="sv-SE" sz="1200" b="0" i="0" baseline="0" dirty="0">
                        <a:latin typeface="HelveticaNeueLT Pro 57 Cn" panose="020B07060305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HelveticaNeueLT Pro 57 Cn" panose="020B0706030502020204" pitchFamily="34" charset="0"/>
                          <a:ea typeface="+mn-ea"/>
                          <a:cs typeface="+mn-cs"/>
                        </a:rPr>
                        <a:t>Vuxna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19743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2"/>
                        </a:rPr>
                        <a:t>Chemistry </a:t>
                      </a:r>
                      <a:r>
                        <a:rPr lang="sv-SE" sz="1100" b="0" baseline="0" dirty="0" err="1">
                          <a:latin typeface="HelveticaNeueLT Pro 55 Roman" panose="020B0604020202020204" pitchFamily="34" charset="0"/>
                          <a:hlinkClick r:id="rId2"/>
                        </a:rPr>
                        <a:t>of</a:t>
                      </a:r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2"/>
                        </a:rPr>
                        <a:t> Life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2081168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3"/>
                        </a:rPr>
                        <a:t>Dinosaurier – En berättelse om överlevnad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922868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4"/>
                        </a:rPr>
                        <a:t>Från jorden mot universum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940215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5"/>
                        </a:rPr>
                        <a:t>Korallrevens värld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99981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6"/>
                        </a:rPr>
                        <a:t>Lucia, stjärnfallens hemligheter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717832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r>
                        <a:rPr lang="sv-SE" sz="1100" b="0" baseline="0" dirty="0" err="1">
                          <a:latin typeface="HelveticaNeueLT Pro 55 Roman" panose="020B0604020202020204" pitchFamily="34" charset="0"/>
                          <a:hlinkClick r:id="rId7"/>
                        </a:rPr>
                        <a:t>Making</a:t>
                      </a:r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7"/>
                        </a:rPr>
                        <a:t> Magic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418461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r>
                        <a:rPr lang="sv-SE" sz="1100" b="0" baseline="0" dirty="0">
                          <a:latin typeface="HelveticaNeueLT Pro 55 Roman" panose="020B0604020202020204" pitchFamily="34" charset="0"/>
                          <a:hlinkClick r:id="rId8"/>
                        </a:rPr>
                        <a:t>Planetarievisning</a:t>
                      </a:r>
                      <a:endParaRPr lang="sv-SE" sz="1100" b="0" baseline="0" dirty="0">
                        <a:latin typeface="HelveticaNeueLT Pro 55 Roman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715729"/>
                  </a:ext>
                </a:extLst>
              </a:tr>
              <a:tr h="304259">
                <a:tc>
                  <a:txBody>
                    <a:bodyPr/>
                    <a:lstStyle/>
                    <a:p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9"/>
                        </a:rPr>
                        <a:t>Solen är en levande stjärna</a:t>
                      </a:r>
                      <a:endParaRPr lang="sv-SE" sz="1100" b="0" kern="1200" baseline="0" dirty="0">
                        <a:solidFill>
                          <a:schemeClr val="tx1"/>
                        </a:solidFill>
                        <a:latin typeface="HelveticaNeueLT Pro 55 Roman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83335"/>
                  </a:ext>
                </a:extLst>
              </a:tr>
              <a:tr h="304259">
                <a:tc>
                  <a:txBody>
                    <a:bodyPr/>
                    <a:lstStyle/>
                    <a:p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0"/>
                        </a:rPr>
                        <a:t>STORT – En kosmisk resa genom tid och rum</a:t>
                      </a:r>
                      <a:endParaRPr lang="sv-SE" sz="1100" b="0" kern="1200" baseline="0" dirty="0">
                        <a:solidFill>
                          <a:schemeClr val="tx1"/>
                        </a:solidFill>
                        <a:latin typeface="HelveticaNeueLT Pro 55 Roman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20508"/>
                  </a:ext>
                </a:extLst>
              </a:tr>
              <a:tr h="304259">
                <a:tc>
                  <a:txBody>
                    <a:bodyPr/>
                    <a:lstStyle/>
                    <a:p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1"/>
                        </a:rPr>
                        <a:t>Universums mörka hemlighet</a:t>
                      </a:r>
                      <a:endParaRPr lang="sv-SE" sz="1100" b="0" kern="1200" baseline="0" dirty="0">
                        <a:solidFill>
                          <a:schemeClr val="tx1"/>
                        </a:solidFill>
                        <a:latin typeface="HelveticaNeueLT Pro 55 Roman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702668"/>
                  </a:ext>
                </a:extLst>
              </a:tr>
              <a:tr h="304259">
                <a:tc>
                  <a:txBody>
                    <a:bodyPr/>
                    <a:lstStyle/>
                    <a:p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2"/>
                        </a:rPr>
                        <a:t>Vårt energirika universum</a:t>
                      </a:r>
                      <a:endParaRPr lang="sv-SE" sz="1100" b="0" kern="1200" baseline="0" dirty="0">
                        <a:solidFill>
                          <a:schemeClr val="tx1"/>
                        </a:solidFill>
                        <a:latin typeface="HelveticaNeueLT Pro 55 Roman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378065"/>
                  </a:ext>
                </a:extLst>
              </a:tr>
              <a:tr h="304259">
                <a:tc>
                  <a:txBody>
                    <a:bodyPr/>
                    <a:lstStyle/>
                    <a:p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3"/>
                        </a:rPr>
                        <a:t>We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3"/>
                        </a:rPr>
                        <a:t>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3"/>
                        </a:rPr>
                        <a:t>are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HelveticaNeueLT Pro 55 Roman" panose="020B0604020202020204" pitchFamily="34" charset="0"/>
                          <a:ea typeface="+mn-ea"/>
                          <a:cs typeface="+mn-cs"/>
                          <a:hlinkClick r:id="rId13"/>
                        </a:rPr>
                        <a:t> Stars</a:t>
                      </a:r>
                      <a:endParaRPr lang="sv-SE" sz="1100" b="0" kern="1200" baseline="0" dirty="0">
                        <a:solidFill>
                          <a:schemeClr val="tx1"/>
                        </a:solidFill>
                        <a:latin typeface="HelveticaNeueLT Pro 55 Roman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HelveticaNeueLT Pro 57 Cn" panose="020B0706030502020204" pitchFamily="34" charset="0"/>
                          <a:cs typeface="Arial" panose="020B0604020202020204" pitchFamily="34" charset="0"/>
                        </a:rPr>
                        <a:t>√</a:t>
                      </a: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latin typeface="HelveticaNeueLT Pro 57 Cn" panose="020B07060305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453203"/>
                  </a:ext>
                </a:extLst>
              </a:tr>
            </a:tbl>
          </a:graphicData>
        </a:graphic>
      </p:graphicFrame>
      <p:sp>
        <p:nvSpPr>
          <p:cNvPr id="10" name="textruta 9">
            <a:extLst>
              <a:ext uri="{FF2B5EF4-FFF2-40B4-BE49-F238E27FC236}">
                <a16:creationId xmlns:a16="http://schemas.microsoft.com/office/drawing/2014/main" id="{C982698F-732C-CD3D-5538-EFC1F64E2A51}"/>
              </a:ext>
            </a:extLst>
          </p:cNvPr>
          <p:cNvSpPr txBox="1"/>
          <p:nvPr/>
        </p:nvSpPr>
        <p:spPr>
          <a:xfrm>
            <a:off x="1735673" y="5635994"/>
            <a:ext cx="94307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latin typeface="HelveticaNeueLT Pro 55 Roman" panose="020B0604020202020204" pitchFamily="34" charset="0"/>
              </a:rPr>
              <a:t>* Barn under 10 år ska alltid åtföljas av vuxen</a:t>
            </a:r>
          </a:p>
        </p:txBody>
      </p:sp>
    </p:spTree>
    <p:extLst>
      <p:ext uri="{BB962C8B-B14F-4D97-AF65-F5344CB8AC3E}">
        <p14:creationId xmlns:p14="http://schemas.microsoft.com/office/powerpoint/2010/main" val="42423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125</Words>
  <Application>Microsoft Office PowerPoint</Application>
  <PresentationFormat>Bredbild</PresentationFormat>
  <Paragraphs>63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HelveticaNeueLT Pro 55 Roman</vt:lpstr>
      <vt:lpstr>HelveticaNeueLT Pro 57 Cn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Lönn</dc:creator>
  <cp:lastModifiedBy>Eva Lönn</cp:lastModifiedBy>
  <cp:revision>6</cp:revision>
  <cp:lastPrinted>2023-08-23T12:39:02Z</cp:lastPrinted>
  <dcterms:created xsi:type="dcterms:W3CDTF">2023-08-23T09:58:26Z</dcterms:created>
  <dcterms:modified xsi:type="dcterms:W3CDTF">2024-01-30T12:26:57Z</dcterms:modified>
</cp:coreProperties>
</file>